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765" r:id="rId21"/>
    <p:sldId id="711" r:id="rId22"/>
    <p:sldId id="712" r:id="rId23"/>
    <p:sldId id="713" r:id="rId24"/>
    <p:sldId id="722" r:id="rId25"/>
    <p:sldId id="617" r:id="rId26"/>
    <p:sldId id="746" r:id="rId27"/>
    <p:sldId id="744" r:id="rId28"/>
    <p:sldId id="799" r:id="rId29"/>
    <p:sldId id="810" r:id="rId30"/>
    <p:sldId id="315" r:id="rId31"/>
    <p:sldId id="408" r:id="rId32"/>
    <p:sldId id="716" r:id="rId33"/>
    <p:sldId id="723" r:id="rId34"/>
    <p:sldId id="714" r:id="rId35"/>
    <p:sldId id="715" r:id="rId36"/>
    <p:sldId id="728" r:id="rId37"/>
    <p:sldId id="346" r:id="rId38"/>
    <p:sldId id="489" r:id="rId39"/>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3/19/2014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3/19/2014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36</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37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38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21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25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30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31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32</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33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March 19,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March 19,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March 19,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March 19,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March 19,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March 19,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March 19,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March 19,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March 19,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March 19,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March 19,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a:p>
            <a:pPr lvl="1" eaLnBrk="1" hangingPunct="1">
              <a:lnSpc>
                <a:spcPct val="80000"/>
              </a:lnSpc>
            </a:pPr>
            <a:r>
              <a:rPr lang="en-US" sz="1200" dirty="0" smtClean="0"/>
              <a:t>The next Operational Update for Residents will be held at the Texas Brine Command Trailer on Tuesday, March 18</a:t>
            </a:r>
            <a:r>
              <a:rPr lang="en-US" sz="1200" baseline="30000" dirty="0" smtClean="0"/>
              <a:t>th</a:t>
            </a:r>
            <a:r>
              <a:rPr lang="en-US" sz="1200" dirty="0" smtClean="0"/>
              <a:t> at 6pm</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solidFill>
                  <a:srgbClr val="FF0000"/>
                </a:solidFill>
                <a:latin typeface="Calibri" panose="020F0502020204030204" pitchFamily="34" charset="0"/>
              </a:rPr>
              <a:t>Performed daily visual inspections of Under Slab Vent Systems and dewatered as </a:t>
            </a:r>
            <a:r>
              <a:rPr lang="en-US" sz="1000" dirty="0" smtClean="0">
                <a:solidFill>
                  <a:srgbClr val="FF0000"/>
                </a:solidFill>
                <a:latin typeface="Calibri" panose="020F0502020204030204" pitchFamily="34" charset="0"/>
              </a:rPr>
              <a:t>necessary.</a:t>
            </a: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indent="-171450">
              <a:buFontTx/>
              <a:buChar char="-"/>
            </a:pPr>
            <a:r>
              <a:rPr lang="en-US" sz="1000" dirty="0" smtClean="0">
                <a:solidFill>
                  <a:srgbClr val="FF0000"/>
                </a:solidFill>
                <a:latin typeface="Calibri" panose="020F0502020204030204" pitchFamily="34" charset="0"/>
              </a:rPr>
              <a:t>Total </a:t>
            </a:r>
            <a:r>
              <a:rPr lang="en-US" sz="1000" dirty="0">
                <a:solidFill>
                  <a:srgbClr val="FF0000"/>
                </a:solidFill>
                <a:latin typeface="Calibri" panose="020F0502020204030204" pitchFamily="34" charset="0"/>
              </a:rPr>
              <a:t>of 1,675’ of geotextile/GCL deployed and covered with first lift of clay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Sinkhole Depth Survey on Friday (3/14); Deepest areas identified by fathometer was 230’ and by wireline was 248</a:t>
            </a:r>
            <a:r>
              <a:rPr lang="en-US" sz="1000" dirty="0" smtClean="0">
                <a:solidFill>
                  <a:srgbClr val="FF0000"/>
                </a:solidFill>
                <a:latin typeface="Calibri" panose="020F0502020204030204" pitchFamily="34" charset="0"/>
              </a:rPr>
              <a:t>’.</a:t>
            </a:r>
          </a:p>
          <a:p>
            <a:pPr marL="17145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routine survey of berms and ORW 21 settlement rods on Friday and Monday (3/14 and 3/17)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redevelopment of ORW 15 on Monday (</a:t>
            </a:r>
            <a:r>
              <a:rPr lang="en-US" sz="1000" dirty="0" smtClean="0">
                <a:solidFill>
                  <a:srgbClr val="FF0000"/>
                </a:solidFill>
                <a:latin typeface="Calibri" panose="020F0502020204030204" pitchFamily="34" charset="0"/>
              </a:rPr>
              <a:t>3/17)</a:t>
            </a:r>
          </a:p>
          <a:p>
            <a:pPr marL="17145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installation of water line ORW 57 to Outfall 2 </a:t>
            </a:r>
            <a:r>
              <a:rPr lang="en-US" sz="1000" dirty="0" err="1">
                <a:solidFill>
                  <a:srgbClr val="FF0000"/>
                </a:solidFill>
                <a:latin typeface="Calibri" panose="020F0502020204030204" pitchFamily="34" charset="0"/>
              </a:rPr>
              <a:t>frac</a:t>
            </a:r>
            <a:r>
              <a:rPr lang="en-US" sz="1000" dirty="0">
                <a:solidFill>
                  <a:srgbClr val="FF0000"/>
                </a:solidFill>
                <a:latin typeface="Calibri" panose="020F0502020204030204" pitchFamily="34" charset="0"/>
              </a:rPr>
              <a:t> tank on Friday (</a:t>
            </a:r>
            <a:r>
              <a:rPr lang="en-US" sz="1000" dirty="0" smtClean="0">
                <a:solidFill>
                  <a:srgbClr val="FF0000"/>
                </a:solidFill>
                <a:latin typeface="Calibri" panose="020F0502020204030204" pitchFamily="34" charset="0"/>
              </a:rPr>
              <a:t>3/14)</a:t>
            </a:r>
          </a:p>
          <a:p>
            <a:pPr marL="171450" indent="-171450">
              <a:buFontTx/>
              <a:buChar char="-"/>
            </a:pPr>
            <a:r>
              <a:rPr lang="en-US" sz="1000" dirty="0" smtClean="0">
                <a:solidFill>
                  <a:srgbClr val="FF0000"/>
                </a:solidFill>
                <a:latin typeface="Calibri" panose="020F0502020204030204" pitchFamily="34" charset="0"/>
              </a:rPr>
              <a:t>Restarted </a:t>
            </a:r>
            <a:r>
              <a:rPr lang="en-US" sz="1000" dirty="0">
                <a:solidFill>
                  <a:srgbClr val="FF0000"/>
                </a:solidFill>
                <a:latin typeface="Calibri" panose="020F0502020204030204" pitchFamily="34" charset="0"/>
              </a:rPr>
              <a:t>5-day pump test at ORW 30 on Friday (3/14)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5-day dewatering test at ORW 26 on Sunday (</a:t>
            </a:r>
            <a:r>
              <a:rPr lang="en-US" sz="1000" dirty="0" smtClean="0">
                <a:solidFill>
                  <a:srgbClr val="FF0000"/>
                </a:solidFill>
                <a:latin typeface="Calibri" panose="020F0502020204030204" pitchFamily="34" charset="0"/>
              </a:rPr>
              <a:t>3/16)</a:t>
            </a:r>
          </a:p>
          <a:p>
            <a:pPr marL="171450" indent="-171450">
              <a:buFontTx/>
              <a:buChar char="-"/>
            </a:pPr>
            <a:r>
              <a:rPr lang="en-US" sz="1000" dirty="0" smtClean="0">
                <a:solidFill>
                  <a:srgbClr val="FF0000"/>
                </a:solidFill>
                <a:latin typeface="Calibri" panose="020F0502020204030204" pitchFamily="34" charset="0"/>
              </a:rPr>
              <a:t>OGRW </a:t>
            </a:r>
            <a:r>
              <a:rPr lang="en-US" sz="1000" dirty="0">
                <a:solidFill>
                  <a:srgbClr val="FF0000"/>
                </a:solidFill>
                <a:latin typeface="Calibri" panose="020F0502020204030204" pitchFamily="34" charset="0"/>
              </a:rPr>
              <a:t>1 was shut-in on Friday (3/14) due to no pressure. Upon investigation, the pump was removed and well was tagged at 182’ </a:t>
            </a:r>
            <a:r>
              <a:rPr lang="en-US" sz="1000" dirty="0" err="1">
                <a:solidFill>
                  <a:srgbClr val="FF0000"/>
                </a:solidFill>
                <a:latin typeface="Calibri" panose="020F0502020204030204" pitchFamily="34" charset="0"/>
              </a:rPr>
              <a:t>bgs</a:t>
            </a:r>
            <a:r>
              <a:rPr lang="en-US" sz="1000" dirty="0">
                <a:solidFill>
                  <a:srgbClr val="FF0000"/>
                </a:solidFill>
                <a:latin typeface="Calibri" panose="020F0502020204030204" pitchFamily="34" charset="0"/>
              </a:rPr>
              <a:t> on Monday (3/17). An electric pump will be reinstalled to decrease down hole pressure and increase pump </a:t>
            </a:r>
            <a:r>
              <a:rPr lang="en-US" sz="1000" dirty="0" smtClean="0">
                <a:solidFill>
                  <a:srgbClr val="FF0000"/>
                </a:solidFill>
                <a:latin typeface="Calibri" panose="020F0502020204030204" pitchFamily="34" charset="0"/>
              </a:rPr>
              <a:t>rate.</a:t>
            </a:r>
          </a:p>
          <a:p>
            <a:pPr marL="17145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pump test at ORW-21. Completed 22 of 30 planned days. Cumulative water pumped approximately 60,538 gallons; Average pump rate is 2.75 </a:t>
            </a:r>
            <a:r>
              <a:rPr lang="en-US" sz="1000" dirty="0" err="1">
                <a:solidFill>
                  <a:srgbClr val="FF0000"/>
                </a:solidFill>
                <a:latin typeface="Calibri" panose="020F0502020204030204" pitchFamily="34" charset="0"/>
              </a:rPr>
              <a:t>gpm</a:t>
            </a:r>
            <a:r>
              <a:rPr lang="en-US" sz="1000" dirty="0">
                <a:solidFill>
                  <a:srgbClr val="FF0000"/>
                </a:solidFill>
                <a:latin typeface="Calibri" panose="020F0502020204030204" pitchFamily="34" charset="0"/>
              </a:rPr>
              <a:t>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Plugged </a:t>
            </a:r>
            <a:r>
              <a:rPr lang="en-US" sz="1000" dirty="0">
                <a:solidFill>
                  <a:srgbClr val="FF0000"/>
                </a:solidFill>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1/2/14, 1/7/14, 1/9-10/14, 1/14/14, 1/16-17/14, 1/21/14, 1/23/14, 1/31/14, 2/4/13, 2/7/14, 2/11/14, 2/13/14, 2/14/14, 2/18/14, 2/20-21/14, 2/25/14, 2/27-28/14, 3/6/14, </a:t>
            </a:r>
            <a:r>
              <a:rPr lang="en-US" sz="1200" dirty="0">
                <a:solidFill>
                  <a:srgbClr val="FF0000"/>
                </a:solidFill>
              </a:rPr>
              <a:t>3/7/14, 3/11/14, 3/13-14/14  </a:t>
            </a:r>
            <a:r>
              <a:rPr lang="en-US" sz="1200" dirty="0"/>
              <a:t>(</a:t>
            </a:r>
            <a:r>
              <a:rPr lang="en-US" sz="1200" dirty="0" err="1"/>
              <a:t>MultiRAE</a:t>
            </a:r>
            <a:r>
              <a:rPr lang="en-US" sz="1200" dirty="0"/>
              <a:t>) and 2/13-18/14(MAML). SEET will issue a letter to the parish in reference to these findings once the review of the data has been completed.</a:t>
            </a:r>
          </a:p>
          <a:p>
            <a:pPr lvl="3"/>
            <a:r>
              <a:rPr lang="en-US" sz="1200" dirty="0"/>
              <a:t>SEET has received and is analyzing sample results for air at bubble sites collected 1/2/14, 1/9/14, 1/16/14, 1/23/14, 2/6/14</a:t>
            </a:r>
            <a:r>
              <a:rPr lang="en-US" sz="1200" dirty="0">
                <a:solidFill>
                  <a:srgbClr val="000000"/>
                </a:solidFill>
              </a:rPr>
              <a:t>, 2/13/14</a:t>
            </a:r>
            <a:r>
              <a:rPr lang="en-US" sz="1200" dirty="0"/>
              <a:t>, 2/20/14, 2/27/14, 3/6/14, </a:t>
            </a:r>
            <a:r>
              <a:rPr lang="en-US" sz="1200" dirty="0">
                <a:solidFill>
                  <a:srgbClr val="FF0000"/>
                </a:solidFill>
              </a:rPr>
              <a:t>and 3/13/14 </a:t>
            </a:r>
            <a:r>
              <a:rPr lang="en-US" sz="1200" dirty="0"/>
              <a:t>(</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a:t>
            </a:r>
            <a:r>
              <a:rPr lang="en-US" sz="1000" dirty="0" smtClean="0">
                <a:solidFill>
                  <a:srgbClr val="FF0000"/>
                </a:solidFill>
                <a:latin typeface="Calibri" pitchFamily="34" charset="0"/>
              </a:rPr>
              <a:t>departed the site on 3/18/14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24</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18 </a:t>
            </a:r>
            <a:r>
              <a:rPr lang="en-US" sz="1000" dirty="0">
                <a:solidFill>
                  <a:srgbClr val="FF0000"/>
                </a:solidFill>
                <a:latin typeface="Calibri" panose="020F0502020204030204" pitchFamily="34" charset="0"/>
              </a:rPr>
              <a:t>March</a:t>
            </a:r>
            <a:r>
              <a:rPr lang="en-US" sz="1000" dirty="0">
                <a:latin typeface="Calibri" panose="020F0502020204030204" pitchFamily="34" charset="0"/>
              </a:rPr>
              <a:t> 2014 DOTD monitoring equipment has not detected any permanent bridge or highway movements nor any noteworthy trends.</a:t>
            </a:r>
          </a:p>
          <a:p>
            <a:pPr lvl="1">
              <a:buFont typeface="Arial" pitchFamily="34" charset="0"/>
              <a:buChar char="•"/>
            </a:pPr>
            <a:r>
              <a:rPr lang="en-US" sz="1000" dirty="0">
                <a:latin typeface="Calibri" panose="020F0502020204030204" pitchFamily="34" charset="0"/>
              </a:rPr>
              <a:t>Performed survey for CORS-5 location</a:t>
            </a:r>
          </a:p>
          <a:p>
            <a:pPr lvl="1">
              <a:buFont typeface="Arial" pitchFamily="34" charset="0"/>
              <a:buChar char="•"/>
            </a:pPr>
            <a:r>
              <a:rPr lang="en-US" sz="1000" dirty="0">
                <a:latin typeface="Calibri" panose="020F0502020204030204" pitchFamily="34" charset="0"/>
              </a:rPr>
              <a:t>No 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28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March 19,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29</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March 19,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1938992"/>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solidFill>
                  <a:srgbClr val="FF0000"/>
                </a:solidFill>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solidFill>
                  <a:srgbClr val="FF0000"/>
                </a:solidFill>
                <a:latin typeface="Calibri" panose="020F0502020204030204" pitchFamily="34" charset="0"/>
              </a:rPr>
              <a:t>. (3/18/14)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148602604"/>
              </p:ext>
            </p:extLst>
          </p:nvPr>
        </p:nvGraphicFramePr>
        <p:xfrm>
          <a:off x="76200" y="1266057"/>
          <a:ext cx="8991600" cy="5074884"/>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6992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780">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Shut-in / flowing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0.085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continuous pumping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v</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undergoing feasibility pumping test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57.96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Started flaring 3/16AM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ORW-21</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data from pump test will be added</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(18-21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(18-21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3231654"/>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Texas Brine contractor to maintain antennas &amp; repeaters for in-home monitoring</a:t>
            </a:r>
          </a:p>
          <a:p>
            <a:pPr lvl="1">
              <a:buFont typeface="Arial" pitchFamily="34" charset="0"/>
              <a:buChar char="•"/>
            </a:pPr>
            <a:r>
              <a:rPr lang="en-US" sz="1200" dirty="0" smtClean="0">
                <a:latin typeface="Calibri" pitchFamily="34" charset="0"/>
              </a:rPr>
              <a:t> Texas Brine contractor to maintain in-home monitors.</a:t>
            </a:r>
          </a:p>
          <a:p>
            <a:pPr lvl="1">
              <a:buFont typeface="Arial" pitchFamily="34" charset="0"/>
              <a:buChar char="•"/>
            </a:pPr>
            <a:r>
              <a:rPr lang="en-US" sz="1200" dirty="0" smtClean="0">
                <a:latin typeface="Calibri" pitchFamily="34" charset="0"/>
              </a:rPr>
              <a:t> BRC continues to evaluate data and provide recommended requirements </a:t>
            </a:r>
          </a:p>
          <a:p>
            <a:pPr lvl="1">
              <a:buFont typeface="Arial" pitchFamily="34" charset="0"/>
              <a:buChar char="•"/>
            </a:pPr>
            <a:r>
              <a:rPr lang="en-US" sz="1200" dirty="0" smtClean="0">
                <a:latin typeface="Calibri" pitchFamily="34" charset="0"/>
              </a:rPr>
              <a:t> Monitoring under slab venting installation</a:t>
            </a:r>
          </a:p>
          <a:p>
            <a:pPr lvl="1">
              <a:buFont typeface="Arial" pitchFamily="34" charset="0"/>
              <a:buChar char="•"/>
            </a:pPr>
            <a:r>
              <a:rPr lang="en-US" sz="1200" dirty="0" smtClean="0">
                <a:latin typeface="Calibri" pitchFamily="34" charset="0"/>
              </a:rPr>
              <a:t> Weekly surveys</a:t>
            </a:r>
          </a:p>
          <a:p>
            <a:pPr lvl="1">
              <a:buFont typeface="Arial" pitchFamily="34" charset="0"/>
              <a:buChar char="•"/>
            </a:pPr>
            <a:r>
              <a:rPr lang="en-US" sz="1200" dirty="0" smtClean="0">
                <a:solidFill>
                  <a:srgbClr val="FF0000"/>
                </a:solidFill>
                <a:latin typeface="Calibri" pitchFamily="34" charset="0"/>
              </a:rPr>
              <a:t> Continue engineering planning, placement of sand and clay,  and geotextile material on South Berm re-route</a:t>
            </a:r>
          </a:p>
          <a:p>
            <a:pPr lvl="1">
              <a:buFont typeface="Arial" pitchFamily="34" charset="0"/>
              <a:buChar char="•"/>
            </a:pPr>
            <a:r>
              <a:rPr lang="en-US" sz="1200" dirty="0" smtClean="0">
                <a:solidFill>
                  <a:srgbClr val="FF0000"/>
                </a:solidFill>
                <a:latin typeface="Calibri" pitchFamily="34" charset="0"/>
              </a:rPr>
              <a:t> Surveying subsidence rods at ORW-21 as part of de-watering test</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de-watering test at ORW-21</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ORW de-watering at ORW-14, 4</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5-day de-watering test at ORW-26, 30</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Begin 5-day de-watering test at ORW-15</a:t>
            </a:r>
          </a:p>
          <a:p>
            <a:pPr lvl="1">
              <a:buFont typeface="Arial" pitchFamily="34" charset="0"/>
              <a:buChar char="•"/>
            </a:pPr>
            <a:r>
              <a:rPr lang="en-US" sz="1200" dirty="0" smtClean="0">
                <a:solidFill>
                  <a:srgbClr val="FF0000"/>
                </a:solidFill>
                <a:latin typeface="Calibri" pitchFamily="34" charset="0"/>
              </a:rPr>
              <a:t> Continue P&amp;A of PVWs</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CB&amp;I will collect profile sample</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CB&amp;I will collect OG3A hydrocarbon sample</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CB&amp;I will collect sample from Bubble site #56</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CB&amp;I will collect sample from PVW-03</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 (non-bubbling)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(18-21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(18-21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(18-21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(18-21 Mar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a:p>
            <a:pPr lvl="1">
              <a:buFont typeface="Arial" pitchFamily="34" charset="0"/>
              <a:buChar char="•"/>
            </a:pPr>
            <a:r>
              <a:rPr lang="en-US" sz="1000" kern="0" dirty="0" smtClean="0">
                <a:solidFill>
                  <a:srgbClr val="FF0000"/>
                </a:solidFill>
              </a:rPr>
              <a:t>Perform profiling run of Hwy 70 and 69</a:t>
            </a:r>
            <a:endParaRPr lang="en-US" sz="1000" kern="0" dirty="0">
              <a:solidFill>
                <a:srgbClr val="FF0000"/>
              </a:solidFill>
            </a:endParaRP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(18-21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March</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92085041"/>
              </p:ext>
            </p:extLst>
          </p:nvPr>
        </p:nvGraphicFramePr>
        <p:xfrm>
          <a:off x="76200" y="1295400"/>
          <a:ext cx="8991600" cy="5193342"/>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ORW-22</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9:19</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pump test</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started flaring for 5day pump test / no flow yet</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pump test</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Pump test/no flow yet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Started flaring 3/16AM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248.94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547.24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545.03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758.09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757.72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March</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983405221"/>
              </p:ext>
            </p:extLst>
          </p:nvPr>
        </p:nvGraphicFramePr>
        <p:xfrm>
          <a:off x="76200" y="1600200"/>
          <a:ext cx="8991600" cy="2473020"/>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ORW-49</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flowing</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3/16/2014</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0.1</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431.43</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429.20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43.67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7.64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1000.52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992.89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217.44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216.55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19.81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975.49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973.75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243.54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231.33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157">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3/15/2014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shut-in no flow/pressure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18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246607066"/>
              </p:ext>
            </p:extLst>
          </p:nvPr>
        </p:nvGraphicFramePr>
        <p:xfrm>
          <a:off x="76201" y="1295400"/>
          <a:ext cx="8991598" cy="3059112"/>
        </p:xfrm>
        <a:graphic>
          <a:graphicData uri="http://schemas.openxmlformats.org/drawingml/2006/table">
            <a:tbl>
              <a:tblPr>
                <a:tableStyleId>{5C22544A-7EE6-4342-B048-85BDC9FD1C3A}</a:tableStyleId>
              </a:tblPr>
              <a:tblGrid>
                <a:gridCol w="3098644"/>
                <a:gridCol w="1964318"/>
                <a:gridCol w="1964318"/>
                <a:gridCol w="1964318"/>
              </a:tblGrid>
              <a:tr h="209550">
                <a:tc>
                  <a:txBody>
                    <a:bodyPr/>
                    <a:lstStyle/>
                    <a:p>
                      <a:pPr algn="ctr" fontAlgn="b"/>
                      <a:r>
                        <a:rPr lang="en-US" sz="800" u="none" strike="noStrike">
                          <a:effectLst/>
                          <a:latin typeface="Calibri" panose="020F0502020204030204" pitchFamily="34" charset="0"/>
                        </a:rPr>
                        <a:t>Other Pressure Wells</a:t>
                      </a:r>
                      <a:endParaRPr lang="en-US" sz="8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362">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317">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272">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681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1088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68132438"/>
              </p:ext>
            </p:extLst>
          </p:nvPr>
        </p:nvGraphicFramePr>
        <p:xfrm>
          <a:off x="76200" y="44900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3pm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19,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BC076B-39BD-4DAB-921A-B9A4EF39577E}"/>
</file>

<file path=customXml/itemProps2.xml><?xml version="1.0" encoding="utf-8"?>
<ds:datastoreItem xmlns:ds="http://schemas.openxmlformats.org/officeDocument/2006/customXml" ds:itemID="{87111E5F-0974-4ED0-ACAF-887B2D6E798F}"/>
</file>

<file path=customXml/itemProps3.xml><?xml version="1.0" encoding="utf-8"?>
<ds:datastoreItem xmlns:ds="http://schemas.openxmlformats.org/officeDocument/2006/customXml" ds:itemID="{82558D73-1BD7-41BC-9EBB-B1DFF62A2550}"/>
</file>

<file path=docProps/app.xml><?xml version="1.0" encoding="utf-8"?>
<Properties xmlns="http://schemas.openxmlformats.org/officeDocument/2006/extended-properties" xmlns:vt="http://schemas.openxmlformats.org/officeDocument/2006/docPropsVTypes">
  <TotalTime>33245</TotalTime>
  <Words>9498</Words>
  <Application>Microsoft Office PowerPoint</Application>
  <PresentationFormat>On-screen Show (4:3)</PresentationFormat>
  <Paragraphs>1830</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Assumption Parish      Scientific Situation Summary</vt:lpstr>
      <vt:lpstr>Next  Operational Period (18-21 Mar 14) Incident Action Plan</vt:lpstr>
      <vt:lpstr>PowerPoint Presentation</vt:lpstr>
      <vt:lpstr>PowerPoint Presentation</vt:lpstr>
      <vt:lpstr>Next  Operational Period (18-21 Mar 14) Incident Action Plan</vt:lpstr>
      <vt:lpstr>Next  Operational Period (18-21 Mar 14) Incident Action Plan</vt:lpstr>
      <vt:lpstr>Next  Operational Period (18-21 Mar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2031</cp:revision>
  <cp:lastPrinted>2013-05-06T18:09:47Z</cp:lastPrinted>
  <dcterms:created xsi:type="dcterms:W3CDTF">2011-01-25T19:14:05Z</dcterms:created>
  <dcterms:modified xsi:type="dcterms:W3CDTF">2014-03-19T12:59:31Z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